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3602F4"/>
    <a:srgbClr val="3F0BFD"/>
    <a:srgbClr val="E70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1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9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0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7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6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8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68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71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9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86E2-75BF-4DC9-8805-1E1A236F5DF9}" type="datetimeFigureOut">
              <a:rPr lang="en-IN" smtClean="0"/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9F56-1E8A-4FE1-AB42-6F174274D40A}" type="slidenum">
              <a:rPr lang="en-IN" smtClean="0"/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Content Placeholder 3"/>
          <p:cNvPicPr>
            <a:picLocks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3335" y="296213"/>
            <a:ext cx="11603865" cy="6323528"/>
          </a:xfrm>
          <a:prstGeom prst="rect"/>
        </p:spPr>
      </p:pic>
      <p:sp>
        <p:nvSpPr>
          <p:cNvPr id="1048614" name="TextBox 4"/>
          <p:cNvSpPr txBox="1"/>
          <p:nvPr/>
        </p:nvSpPr>
        <p:spPr>
          <a:xfrm>
            <a:off x="2459864" y="2924685"/>
            <a:ext cx="7250805" cy="90131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0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Asst. </a:t>
            </a:r>
            <a:r>
              <a:rPr b="1" dirty="0" sz="4000" lang="en-IN" err="1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Prof.</a:t>
            </a:r>
            <a:r>
              <a:rPr b="1" dirty="0" sz="40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Vishal S. Bhosale</a:t>
            </a:r>
            <a:endParaRPr b="1" dirty="0" sz="4000" lang="en-IN">
              <a:ln w="0"/>
              <a:solidFill>
                <a:srgbClr val="00206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48615" name="TextBox 5"/>
          <p:cNvSpPr txBox="1"/>
          <p:nvPr/>
        </p:nvSpPr>
        <p:spPr>
          <a:xfrm>
            <a:off x="3561006" y="3848015"/>
            <a:ext cx="5138671" cy="75565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( M.A., B.Ed</a:t>
            </a:r>
            <a:r>
              <a:rPr b="1" dirty="0" sz="32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.</a:t>
            </a:r>
            <a:r>
              <a:rPr b="1" dirty="0" sz="3200" lang="mr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,</a:t>
            </a:r>
            <a:r>
              <a:rPr b="1" dirty="0" sz="32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NET And</a:t>
            </a:r>
            <a:r>
              <a:rPr b="1" dirty="0" sz="3200" lang="en-IN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b="1" dirty="0" sz="32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GIS</a:t>
            </a:r>
            <a:r>
              <a:rPr b="1" dirty="0" sz="32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b="1" dirty="0" sz="3200" lang="en-IN" smtClean="0">
                <a:ln w="0"/>
                <a:solidFill>
                  <a:srgbClr val="002060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)</a:t>
            </a:r>
            <a:endParaRPr b="1" dirty="0" sz="3200" lang="en-IN">
              <a:ln w="0"/>
              <a:solidFill>
                <a:srgbClr val="002060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097162" name="Picture 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42250" y="1416680"/>
            <a:ext cx="1370121" cy="1435837"/>
          </a:xfrm>
          <a:prstGeom prst="rect"/>
        </p:spPr>
      </p:pic>
    </p:spTree>
  </p:cSld>
  <p:clrMapOvr>
    <a:masterClrMapping/>
  </p:clrMapOvr>
  <p:transition xmlns:p14="http://schemas.microsoft.com/office/powerpoint/2010/main" spd="slow" p14:dur="15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408" t="4352" r="3966" b="3178"/>
          <a:stretch>
            <a:fillRect/>
          </a:stretch>
        </p:blipFill>
        <p:spPr>
          <a:xfrm>
            <a:off x="3111702" y="491319"/>
            <a:ext cx="9021170" cy="6155142"/>
          </a:xfrm>
          <a:prstGeom prst="rect"/>
        </p:spPr>
      </p:pic>
      <p:sp>
        <p:nvSpPr>
          <p:cNvPr id="1048659" name="TextBox 31"/>
          <p:cNvSpPr txBox="1"/>
          <p:nvPr/>
        </p:nvSpPr>
        <p:spPr>
          <a:xfrm>
            <a:off x="6026918" y="6137182"/>
            <a:ext cx="3444641" cy="581914"/>
          </a:xfrm>
          <a:prstGeom prst="rect"/>
          <a:solidFill>
            <a:schemeClr val="bg1"/>
          </a:solidFill>
        </p:spPr>
        <p:txBody>
          <a:bodyPr rtlCol="0" wrap="square">
            <a:spAutoFit/>
          </a:bodyPr>
          <a:p>
            <a:pPr algn="ctr"/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प्रमाण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: </a:t>
            </a:r>
            <a:r>
              <a:rPr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1cm =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 </a:t>
            </a:r>
            <a:r>
              <a:rPr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km</a:t>
            </a:r>
            <a:endParaRPr dirty="0" sz="24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097167" name="Picture 3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4711" t="20285" r="23335" b="29242"/>
          <a:stretch>
            <a:fillRect/>
          </a:stretch>
        </p:blipFill>
        <p:spPr>
          <a:xfrm>
            <a:off x="10699857" y="1228724"/>
            <a:ext cx="914400" cy="956655"/>
          </a:xfrm>
          <a:prstGeom prst="rect"/>
        </p:spPr>
      </p:pic>
      <p:sp>
        <p:nvSpPr>
          <p:cNvPr id="1048660" name="TextBox 35"/>
          <p:cNvSpPr txBox="1"/>
          <p:nvPr/>
        </p:nvSpPr>
        <p:spPr>
          <a:xfrm>
            <a:off x="6284805" y="3725840"/>
            <a:ext cx="532263" cy="45427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IN" smtClean="0"/>
              <a:t>PO</a:t>
            </a:r>
            <a:endParaRPr b="1" dirty="0" lang="en-IN"/>
          </a:p>
        </p:txBody>
      </p:sp>
      <p:sp>
        <p:nvSpPr>
          <p:cNvPr id="1048661" name="Isosceles Triangle 36"/>
          <p:cNvSpPr/>
          <p:nvPr/>
        </p:nvSpPr>
        <p:spPr>
          <a:xfrm>
            <a:off x="6516817" y="2391830"/>
            <a:ext cx="388963" cy="353105"/>
          </a:xfrm>
          <a:prstGeom prst="triangle"/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2" name="Isosceles Triangle 38"/>
          <p:cNvSpPr/>
          <p:nvPr/>
        </p:nvSpPr>
        <p:spPr>
          <a:xfrm>
            <a:off x="8598102" y="3317248"/>
            <a:ext cx="272956" cy="212539"/>
          </a:xfrm>
          <a:prstGeom prst="triangle"/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3" name="Rectangle 39"/>
          <p:cNvSpPr/>
          <p:nvPr/>
        </p:nvSpPr>
        <p:spPr>
          <a:xfrm>
            <a:off x="8611750" y="3529788"/>
            <a:ext cx="245660" cy="196052"/>
          </a:xfrm>
          <a:prstGeom prst="rect"/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4" name="Oval 45"/>
          <p:cNvSpPr/>
          <p:nvPr/>
        </p:nvSpPr>
        <p:spPr>
          <a:xfrm>
            <a:off x="6284805" y="2159818"/>
            <a:ext cx="852986" cy="852564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5" name="Oval 46"/>
          <p:cNvSpPr/>
          <p:nvPr/>
        </p:nvSpPr>
        <p:spPr>
          <a:xfrm>
            <a:off x="8294439" y="3120031"/>
            <a:ext cx="852986" cy="852564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46" name="Straight Connector 56"/>
          <p:cNvCxnSpPr>
            <a:cxnSpLocks/>
          </p:cNvCxnSpPr>
          <p:nvPr/>
        </p:nvCxnSpPr>
        <p:spPr>
          <a:xfrm>
            <a:off x="7072394" y="2784564"/>
            <a:ext cx="1266399" cy="638953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6" name="Oval 61"/>
          <p:cNvSpPr/>
          <p:nvPr/>
        </p:nvSpPr>
        <p:spPr>
          <a:xfrm>
            <a:off x="6089754" y="3429152"/>
            <a:ext cx="852986" cy="852564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47" name="Straight Connector 63"/>
          <p:cNvCxnSpPr>
            <a:cxnSpLocks/>
            <a:endCxn id="1048666" idx="7"/>
          </p:cNvCxnSpPr>
          <p:nvPr/>
        </p:nvCxnSpPr>
        <p:spPr>
          <a:xfrm flipH="1">
            <a:off x="6817823" y="3035279"/>
            <a:ext cx="732814" cy="518728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7" name="Content Placeholder 2"/>
          <p:cNvSpPr txBox="1"/>
          <p:nvPr/>
        </p:nvSpPr>
        <p:spPr>
          <a:xfrm>
            <a:off x="333233" y="469517"/>
            <a:ext cx="4341986" cy="6168980"/>
          </a:xfrm>
          <a:prstGeom prst="rect"/>
        </p:spPr>
        <p:txBody>
          <a:bodyPr anchor="t">
            <a:normAutofit fontScale="900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b="1" dirty="0" sz="2400" lang="mr-IN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b="1" dirty="0" sz="240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उदाहरणार्थ :</a:t>
            </a:r>
            <a:endParaRPr dirty="0" sz="20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शेजारील नकाशाचे प्रमाण 1 सेमी =10 कीमी आहे. म्हणजे नकाशतील 1 सेमी अंतर प्रत्यक्ष जमिनीवरील 10 कीमी अंतर दर्शवते. 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0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उदा.</a:t>
            </a:r>
            <a:endParaRPr dirty="0" sz="20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अ</a:t>
            </a: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आणि  </a:t>
            </a: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ब</a:t>
            </a: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या दोन ठिकानातील नकाशातील अंतर पट्टीने मोजले असता 6 सेमी आले.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म्हणून </a:t>
            </a: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प्रत्यक्ष जमिनीवरील अंतर =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 </a:t>
            </a:r>
            <a:r>
              <a:rPr dirty="0" sz="20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X</a:t>
            </a:r>
            <a:r>
              <a:rPr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6  = 60 कीमी   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000" lang="mr-IN" smtClean="0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( नकाशा प्रमाण : 1 सेमी = 10 कीमी )</a:t>
            </a:r>
            <a:endParaRPr dirty="0" sz="2000" lang="en-IN" smtClean="0">
              <a:solidFill>
                <a:srgbClr val="3602F4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68" name="Rectangle 7"/>
          <p:cNvSpPr/>
          <p:nvPr/>
        </p:nvSpPr>
        <p:spPr>
          <a:xfrm>
            <a:off x="3548808" y="379027"/>
            <a:ext cx="2478110" cy="876994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9" name="TextBox 2"/>
          <p:cNvSpPr txBox="1"/>
          <p:nvPr/>
        </p:nvSpPr>
        <p:spPr>
          <a:xfrm>
            <a:off x="5948434" y="29586"/>
            <a:ext cx="3104877" cy="1072387"/>
          </a:xfrm>
          <a:prstGeom prst="rect"/>
          <a:solidFill>
            <a:schemeClr val="bg1"/>
          </a:solidFill>
        </p:spPr>
        <p:txBody>
          <a:bodyPr anchor="ctr" rtlCol="0" wrap="square">
            <a:spAutoFit/>
          </a:bodyPr>
          <a:p>
            <a:pPr algn="ctr"/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ठाणे जिल्हा</a:t>
            </a:r>
          </a:p>
          <a:p>
            <a:pPr algn="ctr"/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तालुका नकाशा : 2021-22 </a:t>
            </a:r>
            <a:endParaRPr b="1" dirty="0" sz="24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70" name="TextBox 11"/>
          <p:cNvSpPr txBox="1"/>
          <p:nvPr/>
        </p:nvSpPr>
        <p:spPr>
          <a:xfrm>
            <a:off x="6942740" y="1968746"/>
            <a:ext cx="372460" cy="45427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mr-IN" smtClean="0"/>
              <a:t>अ </a:t>
            </a:r>
            <a:endParaRPr b="1" dirty="0" lang="en-IN"/>
          </a:p>
        </p:txBody>
      </p:sp>
      <p:sp>
        <p:nvSpPr>
          <p:cNvPr id="1048671" name="TextBox 33"/>
          <p:cNvSpPr txBox="1"/>
          <p:nvPr/>
        </p:nvSpPr>
        <p:spPr>
          <a:xfrm>
            <a:off x="8112781" y="2989957"/>
            <a:ext cx="372460" cy="45427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mr-IN" smtClean="0"/>
              <a:t>ब </a:t>
            </a:r>
            <a:endParaRPr b="1" dirty="0" lang="en-IN"/>
          </a:p>
        </p:txBody>
      </p:sp>
      <p:sp>
        <p:nvSpPr>
          <p:cNvPr id="1048672" name="TextBox 13"/>
          <p:cNvSpPr txBox="1"/>
          <p:nvPr/>
        </p:nvSpPr>
        <p:spPr>
          <a:xfrm>
            <a:off x="7523342" y="2772231"/>
            <a:ext cx="883124" cy="45427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r-IN" smtClean="0"/>
              <a:t> 6cm </a:t>
            </a:r>
            <a:endParaRPr dirty="0"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45634"/>
          </a:xfrm>
        </p:spPr>
        <p:txBody>
          <a:bodyPr>
            <a:normAutofit fontScale="90000"/>
          </a:bodyPr>
          <a:p>
            <a:pPr indent="-571500" marL="571500">
              <a:buFont typeface="Wingdings" panose="05000000000000000000" pitchFamily="2" charset="2"/>
              <a:buChar char="q"/>
            </a:pPr>
            <a:r>
              <a:rPr b="1" dirty="0" sz="280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मापन पद्धती : </a:t>
            </a:r>
            <a:endParaRPr dirty="0" sz="28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7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053359"/>
            <a:ext cx="5157787" cy="823912"/>
          </a:xfrm>
          <a:ln>
            <a:solidFill>
              <a:schemeClr val="tx1"/>
            </a:solidFill>
          </a:ln>
        </p:spPr>
        <p:txBody>
          <a:bodyPr anchor="ctr"/>
          <a:p>
            <a:pPr algn="ctr"/>
            <a:r>
              <a:rPr dirty="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मेट्रिक मापन पद्धत </a:t>
            </a:r>
            <a:endParaRPr dirty="0" lang="mr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75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019870"/>
            <a:ext cx="5157787" cy="4517408"/>
          </a:xfrm>
          <a:ln>
            <a:solidFill>
              <a:schemeClr val="tx1"/>
            </a:solidFill>
          </a:ln>
        </p:spPr>
        <p:txBody>
          <a:bodyPr anchor="t" numCol="1">
            <a:normAutofit fontScale="62500" lnSpcReduction="10000"/>
          </a:bodyPr>
          <a:p>
            <a:pPr indent="-457200" marL="457200">
              <a:lnSpc>
                <a:spcPct val="160000"/>
              </a:lnSpc>
              <a:buAutoNum type="arabicPeriod"/>
            </a:pPr>
            <a:r>
              <a:rPr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10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मिलि मीटर =1 सेमी </a:t>
            </a:r>
          </a:p>
          <a:p>
            <a:pPr indent="-457200" marL="457200">
              <a:lnSpc>
                <a:spcPct val="160000"/>
              </a:lnSpc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 सेमी = 1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डेसी मीटर</a:t>
            </a:r>
            <a:endParaRPr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-457200" marL="457200">
              <a:lnSpc>
                <a:spcPct val="160000"/>
              </a:lnSpc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 डेसी मीटर = 1 मीटर </a:t>
            </a:r>
          </a:p>
          <a:p>
            <a:pPr indent="-457200" marL="457200">
              <a:lnSpc>
                <a:spcPct val="160000"/>
              </a:lnSpc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 मीटर = 100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डेसी मीटर </a:t>
            </a:r>
          </a:p>
          <a:p>
            <a:pPr indent="-457200" marL="457200">
              <a:lnSpc>
                <a:spcPct val="160000"/>
              </a:lnSpc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100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सेमी = 1 मीटर </a:t>
            </a:r>
          </a:p>
          <a:p>
            <a:pPr indent="-457200" marL="457200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1000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मीटर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=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1 कीलो मीटर </a:t>
            </a:r>
          </a:p>
          <a:p>
            <a:pPr indent="-457200" marL="457200">
              <a:lnSpc>
                <a:spcPct val="160000"/>
              </a:lnSpc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100000 सेमी  = 1 कीलो मीटर </a:t>
            </a:r>
            <a:endParaRPr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7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53359"/>
            <a:ext cx="5183188" cy="823912"/>
          </a:xfrm>
          <a:ln>
            <a:solidFill>
              <a:schemeClr val="tx1"/>
            </a:solidFill>
          </a:ln>
        </p:spPr>
        <p:txBody>
          <a:bodyPr anchor="ctr"/>
          <a:p>
            <a:pPr algn="ctr"/>
            <a:r>
              <a:rPr dirty="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ब्रिटिश मापन पद्धत </a:t>
            </a:r>
          </a:p>
        </p:txBody>
      </p:sp>
      <p:sp>
        <p:nvSpPr>
          <p:cNvPr id="104867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19870"/>
            <a:ext cx="5183188" cy="4517408"/>
          </a:xfrm>
          <a:ln>
            <a:solidFill>
              <a:schemeClr val="tx1"/>
            </a:solidFill>
          </a:ln>
        </p:spPr>
        <p:txBody>
          <a:bodyPr>
            <a:noAutofit/>
          </a:bodyPr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12 इंच = 1 फुट 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3 फुट = 1 यार्ड 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यार्ड = 36 इंच 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120 यार्ड = 1 फर्लांग 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7920 इंच = 1 फर्लांग 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63360 इंच = 1 मैल 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2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1760 यार्ड = 1 मैल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Content Placeholder 2"/>
          <p:cNvSpPr>
            <a:spLocks noGrp="1"/>
          </p:cNvSpPr>
          <p:nvPr>
            <p:ph idx="1"/>
          </p:nvPr>
        </p:nvSpPr>
        <p:spPr>
          <a:xfrm>
            <a:off x="838200" y="194782"/>
            <a:ext cx="10515600" cy="6332596"/>
          </a:xfrm>
        </p:spPr>
        <p:txBody>
          <a:bodyPr anchor="t">
            <a:normAutofit fontScale="91667" lnSpcReduction="20000"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b="1" dirty="0" lang="mr-IN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b="1" dirty="0" lang="mr-IN" u="sng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</a:t>
            </a: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प्रमाणाचे प्रकार / मापन </a:t>
            </a:r>
            <a:r>
              <a:rPr b="1" dirty="0" lang="mr-IN" u="sng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पद्धती </a:t>
            </a: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</a:t>
            </a:r>
            <a:endParaRPr b="1" dirty="0" lang="mr-IN" u="sng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नकाशा प्रमाण पुढील तीन पद्धतीनद्वारे व्यक्त केले जाते –</a:t>
            </a:r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शब्द प्रमाण :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उदा. 1 सेमी = 10 मीटर , 		2 इंच = 1 मैल </a:t>
            </a:r>
            <a:endParaRPr altLang="en-US" lang="zh-CN"/>
          </a:p>
          <a:p>
            <a:pPr indent="0" marL="0">
              <a:lnSpc>
                <a:spcPct val="150000"/>
              </a:lnSpc>
              <a:buNone/>
            </a:pP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2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अंक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/ संख्या प्रमाण :</a:t>
            </a:r>
            <a:endParaRPr altLang="en-US" lang="zh-CN"/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उदा.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1: 50,000			2 : 25000</a:t>
            </a:r>
            <a:endParaRPr altLang="en-US" lang="zh-CN"/>
          </a:p>
          <a:p>
            <a:pPr indent="0" marL="0">
              <a:lnSpc>
                <a:spcPct val="150000"/>
              </a:lnSpc>
              <a:buNone/>
            </a:pP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.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रेषा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/ आलेख / पट्टी प्रमाण :</a:t>
            </a:r>
            <a:endParaRPr altLang="en-US" lang="zh-CN"/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>
                <a:latin typeface="Aparajita" panose="02020603050405020304" pitchFamily="18" charset="0"/>
                <a:cs typeface="Aparajita" panose="02020603050405020304" pitchFamily="18" charset="0"/>
              </a:rPr>
              <a:t>	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      5		  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0 	        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  5 	  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 10		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15</a:t>
            </a:r>
            <a:endParaRPr altLang="en-US" lang="zh-CN"/>
          </a:p>
        </p:txBody>
      </p:sp>
      <p:sp>
        <p:nvSpPr>
          <p:cNvPr id="1048679" name="Rectangle 1"/>
          <p:cNvSpPr/>
          <p:nvPr/>
        </p:nvSpPr>
        <p:spPr>
          <a:xfrm>
            <a:off x="3930555" y="5418161"/>
            <a:ext cx="1487606" cy="177421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0" name="Rectangle 3"/>
          <p:cNvSpPr/>
          <p:nvPr/>
        </p:nvSpPr>
        <p:spPr>
          <a:xfrm>
            <a:off x="5418161" y="5418160"/>
            <a:ext cx="1487606" cy="177421"/>
          </a:xfrm>
          <a:prstGeom prst="rect"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1" name="Rectangle 4"/>
          <p:cNvSpPr/>
          <p:nvPr/>
        </p:nvSpPr>
        <p:spPr>
          <a:xfrm>
            <a:off x="6905767" y="5418160"/>
            <a:ext cx="1487606" cy="177421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2" name="Rectangle 5"/>
          <p:cNvSpPr/>
          <p:nvPr/>
        </p:nvSpPr>
        <p:spPr>
          <a:xfrm>
            <a:off x="2457734" y="5424982"/>
            <a:ext cx="1487606" cy="177421"/>
          </a:xfrm>
          <a:prstGeom prst="rect"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838200" y="158967"/>
            <a:ext cx="10515600" cy="6405605"/>
          </a:xfrm>
        </p:spPr>
        <p:txBody>
          <a:bodyPr anchor="t">
            <a:normAutofit fontScale="66667" lnSpcReduction="10000"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b="1" dirty="0" lang="mr-IN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b="1" dirty="0" lang="mr-IN" u="sng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</a:t>
            </a: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प्रमाणाचे रूपांतर </a:t>
            </a: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</a:t>
            </a:r>
            <a:endParaRPr b="1" dirty="0" lang="mr-IN" u="sng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b="1" dirty="0" sz="2600" lang="mr-IN" u="sng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  <a:r>
              <a:rPr b="1" dirty="0" sz="2600" lang="mr-IN" u="sng" smtClean="0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  </a:t>
            </a:r>
            <a:r>
              <a:rPr b="1" dirty="0" sz="2600" lang="mr-IN" u="sng" smtClean="0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अंक / संख्या प्रमानाचे </a:t>
            </a:r>
            <a:r>
              <a:rPr b="1" dirty="0" sz="2600" lang="mr-IN" u="sng" smtClean="0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शब्द प्रमानात रूपांतर  :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उदा. 1 : 2,00,000 </a:t>
            </a:r>
          </a:p>
          <a:p>
            <a:pPr indent="0" marL="0">
              <a:lnSpc>
                <a:spcPct val="170000"/>
              </a:lnSpc>
              <a:buNone/>
            </a:pPr>
            <a:r>
              <a:rPr dirty="0" sz="26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अंक प्रमाण = 1 : 2,00,000 </a:t>
            </a:r>
          </a:p>
          <a:p>
            <a:pPr indent="0" marL="0">
              <a:lnSpc>
                <a:spcPct val="170000"/>
              </a:lnSpc>
              <a:buNone/>
            </a:pPr>
            <a:r>
              <a:rPr dirty="0" sz="26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सेमी = 2,00,000 सेमी </a:t>
            </a:r>
          </a:p>
          <a:p>
            <a:pPr indent="0" marL="0">
              <a:lnSpc>
                <a:spcPct val="170000"/>
              </a:lnSpc>
              <a:buNone/>
            </a:pPr>
            <a:r>
              <a:rPr dirty="0" sz="26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(1,00,000 सेमी = 1 कीमी )</a:t>
            </a:r>
          </a:p>
          <a:p>
            <a:pPr indent="0" marL="0">
              <a:lnSpc>
                <a:spcPct val="120000"/>
              </a:lnSpc>
              <a:buNone/>
            </a:pPr>
            <a:r>
              <a:rPr dirty="0" sz="26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सेमी =	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dirty="0" sz="26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en-US" dirty="0" sz="26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कीमी</a:t>
            </a:r>
            <a:r>
              <a:rPr dirty="0" sz="26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endParaRPr altLang="en-US" lang="zh-CN"/>
          </a:p>
          <a:p>
            <a:pPr indent="0" marL="0">
              <a:lnSpc>
                <a:spcPct val="120000"/>
              </a:lnSpc>
              <a:buNone/>
            </a:pPr>
            <a:endParaRPr dirty="0" sz="26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2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सेमी = 2 कीमी </a:t>
            </a:r>
          </a:p>
          <a:p>
            <a:pPr indent="0" marL="0">
              <a:lnSpc>
                <a:spcPct val="120000"/>
              </a:lnSpc>
              <a:buNone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म्हणून,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शब्द प्रमान = 1 सेमी = 2 कीमी </a:t>
            </a:r>
            <a:endParaRPr b="1"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84" name="Rectangle 10"/>
          <p:cNvSpPr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708295" y="4309990"/>
            <a:ext cx="1103186" cy="642035"/>
          </a:xfrm>
          <a:prstGeom prst="rect"/>
          <a:blipFill rotWithShape="0"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838200" y="158968"/>
            <a:ext cx="10515600" cy="6168980"/>
          </a:xfrm>
        </p:spPr>
        <p:txBody>
          <a:bodyPr anchor="ctr">
            <a:normAutofit fontScale="95833" lnSpcReduction="20000"/>
          </a:bodyPr>
          <a:p>
            <a:pPr indent="0" marL="0">
              <a:lnSpc>
                <a:spcPct val="150000"/>
              </a:lnSpc>
              <a:buNone/>
            </a:pPr>
            <a:r>
              <a:rPr b="1" dirty="0" sz="2400" lang="mr-IN" u="sng" smtClean="0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2.  शब्द प्रमानाचे अंक / संख्या प्रमानात रूपांतर :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	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उदा. 1 सेमी = 5 कीमी </a:t>
            </a:r>
            <a:endParaRPr b="1"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7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( 1 कीमी = 1,00,000 सेमी )</a:t>
            </a:r>
          </a:p>
          <a:p>
            <a:pPr indent="0" marL="0">
              <a:lnSpc>
                <a:spcPct val="17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सेमी = 5 कीमी x 1,00,000 सेमी </a:t>
            </a:r>
          </a:p>
          <a:p>
            <a:pPr indent="0" marL="0">
              <a:lnSpc>
                <a:spcPct val="17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सेमी = 5,00,000 सेमी </a:t>
            </a:r>
          </a:p>
          <a:p>
            <a:pPr indent="0" marL="0">
              <a:lnSpc>
                <a:spcPct val="17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 : 5,00,000</a:t>
            </a:r>
            <a:endParaRPr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20000"/>
              </a:lnSpc>
              <a:buNone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म्हणून,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अंक प्रमान = 1 : 5,00,000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892791" y="199910"/>
            <a:ext cx="10515600" cy="6168980"/>
          </a:xfrm>
        </p:spPr>
        <p:txBody>
          <a:bodyPr anchor="t">
            <a:normAutofit/>
          </a:bodyPr>
          <a:p>
            <a:pPr indent="0" marL="0">
              <a:lnSpc>
                <a:spcPct val="150000"/>
              </a:lnSpc>
              <a:buNone/>
            </a:pPr>
            <a:r>
              <a:rPr b="1" dirty="0" sz="2400" lang="mr-IN" u="sng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  <a:r>
              <a:rPr b="1" dirty="0" sz="2400" lang="mr-IN" u="sng" smtClean="0">
                <a:solidFill>
                  <a:srgbClr val="3602F4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.  रेषा / आलेख / पट्टी प्रमान तयार करणे :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	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उदा. प्रमाण = 1: 50,000</a:t>
            </a:r>
            <a:endParaRPr b="1" dirty="0" sz="24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endParaRPr b="1" dirty="0" sz="2400" lang="en-IN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1000 मी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        500         0 	           1		      2 		 3	         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4 कीमी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 </a:t>
            </a:r>
            <a:endParaRPr altLang="en-US" lang="zh-CN"/>
          </a:p>
        </p:txBody>
      </p:sp>
      <p:sp>
        <p:nvSpPr>
          <p:cNvPr id="1048605" name="Rectangle 3"/>
          <p:cNvSpPr/>
          <p:nvPr/>
        </p:nvSpPr>
        <p:spPr>
          <a:xfrm>
            <a:off x="3904397" y="3821372"/>
            <a:ext cx="1487606" cy="177421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06" name="Rectangle 4"/>
          <p:cNvSpPr/>
          <p:nvPr/>
        </p:nvSpPr>
        <p:spPr>
          <a:xfrm>
            <a:off x="5404513" y="3821372"/>
            <a:ext cx="1487606" cy="177421"/>
          </a:xfrm>
          <a:prstGeom prst="rect"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28" name="Straight Connector 11"/>
          <p:cNvCxnSpPr>
            <a:cxnSpLocks/>
          </p:cNvCxnSpPr>
          <p:nvPr/>
        </p:nvCxnSpPr>
        <p:spPr>
          <a:xfrm flipV="1">
            <a:off x="3098040" y="4005616"/>
            <a:ext cx="6798290" cy="2383387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7" name="Rectangle 5"/>
          <p:cNvSpPr/>
          <p:nvPr/>
        </p:nvSpPr>
        <p:spPr>
          <a:xfrm>
            <a:off x="6905767" y="3821372"/>
            <a:ext cx="1487606" cy="177421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29" name="Straight Connector 38"/>
          <p:cNvCxnSpPr>
            <a:cxnSpLocks/>
          </p:cNvCxnSpPr>
          <p:nvPr/>
        </p:nvCxnSpPr>
        <p:spPr>
          <a:xfrm flipV="1">
            <a:off x="2470249" y="1426632"/>
            <a:ext cx="6798290" cy="2383387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8" name="Rectangle 6"/>
          <p:cNvSpPr/>
          <p:nvPr/>
        </p:nvSpPr>
        <p:spPr>
          <a:xfrm>
            <a:off x="2457734" y="3828194"/>
            <a:ext cx="1487606" cy="177421"/>
          </a:xfrm>
          <a:prstGeom prst="rect"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30" name="Straight Connector 46"/>
          <p:cNvCxnSpPr>
            <a:cxnSpLocks/>
          </p:cNvCxnSpPr>
          <p:nvPr/>
        </p:nvCxnSpPr>
        <p:spPr>
          <a:xfrm>
            <a:off x="3552649" y="3435671"/>
            <a:ext cx="1652728" cy="2213616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Rectangle 7"/>
          <p:cNvSpPr/>
          <p:nvPr/>
        </p:nvSpPr>
        <p:spPr>
          <a:xfrm>
            <a:off x="2458967" y="3821372"/>
            <a:ext cx="717543" cy="184242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31" name="Straight Connector 45"/>
          <p:cNvCxnSpPr>
            <a:cxnSpLocks/>
          </p:cNvCxnSpPr>
          <p:nvPr/>
        </p:nvCxnSpPr>
        <p:spPr>
          <a:xfrm>
            <a:off x="4668674" y="3021265"/>
            <a:ext cx="1652728" cy="2213616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Connector 20"/>
          <p:cNvCxnSpPr>
            <a:cxnSpLocks/>
          </p:cNvCxnSpPr>
          <p:nvPr/>
        </p:nvCxnSpPr>
        <p:spPr>
          <a:xfrm>
            <a:off x="5857163" y="2617136"/>
            <a:ext cx="1652728" cy="2213616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6"/>
          <p:cNvCxnSpPr>
            <a:cxnSpLocks/>
          </p:cNvCxnSpPr>
          <p:nvPr/>
        </p:nvCxnSpPr>
        <p:spPr>
          <a:xfrm flipH="1">
            <a:off x="3945340" y="3801259"/>
            <a:ext cx="3416" cy="2763314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9"/>
          <p:cNvCxnSpPr>
            <a:cxnSpLocks/>
          </p:cNvCxnSpPr>
          <p:nvPr/>
        </p:nvCxnSpPr>
        <p:spPr>
          <a:xfrm flipH="1">
            <a:off x="2460009" y="1235479"/>
            <a:ext cx="3416" cy="2763314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0" name="Rectangle 36"/>
          <p:cNvSpPr/>
          <p:nvPr/>
        </p:nvSpPr>
        <p:spPr>
          <a:xfrm>
            <a:off x="8408724" y="3821374"/>
            <a:ext cx="1487606" cy="177421"/>
          </a:xfrm>
          <a:prstGeom prst="rect"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35" name="Straight Connector 44"/>
          <p:cNvCxnSpPr>
            <a:cxnSpLocks/>
          </p:cNvCxnSpPr>
          <p:nvPr/>
        </p:nvCxnSpPr>
        <p:spPr>
          <a:xfrm>
            <a:off x="7075011" y="2177592"/>
            <a:ext cx="1652728" cy="2213616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1" name="TextBox 47"/>
          <p:cNvSpPr txBox="1"/>
          <p:nvPr/>
        </p:nvSpPr>
        <p:spPr>
          <a:xfrm>
            <a:off x="8069233" y="2794126"/>
            <a:ext cx="1827097" cy="45427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r-IN" smtClean="0"/>
              <a:t>प्राथमिक विभाग </a:t>
            </a:r>
            <a:endParaRPr dirty="0" lang="en-IN"/>
          </a:p>
        </p:txBody>
      </p:sp>
      <p:sp>
        <p:nvSpPr>
          <p:cNvPr id="1048612" name="TextBox 48"/>
          <p:cNvSpPr txBox="1"/>
          <p:nvPr/>
        </p:nvSpPr>
        <p:spPr>
          <a:xfrm>
            <a:off x="2129504" y="4646086"/>
            <a:ext cx="1448293" cy="45427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mr-IN" smtClean="0"/>
              <a:t>दुय्यमविभाग </a:t>
            </a:r>
            <a:endParaRPr dirty="0"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  <a:solidFill>
            <a:srgbClr val="002060"/>
          </a:solidFill>
        </p:spPr>
        <p:txBody>
          <a:bodyPr>
            <a:normAutofit/>
          </a:bodyPr>
          <a:p>
            <a:pPr algn="ctr" indent="-457200" marL="457200">
              <a:buFont typeface="Wingdings" panose="05000000000000000000" pitchFamily="2" charset="2"/>
              <a:buChar char="q"/>
            </a:pPr>
            <a:r>
              <a:rPr dirty="0" sz="3200" lang="mr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तयार करण्याच्या पद्धती / तंत्रे : </a:t>
            </a:r>
            <a:endParaRPr dirty="0" sz="3200" lang="en-IN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38200" y="1313644"/>
            <a:ext cx="10515600" cy="5293217"/>
          </a:xfrm>
        </p:spPr>
        <p:txBody>
          <a:bodyPr anchor="ctr">
            <a:noAutofit/>
          </a:bodyPr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टिंब  / बिंदु पद्धतीचे नकाशे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Dot Map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सममूल्य पद्धतीचे नकाशे 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Isopleth Map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छाया पद्धतीचे नकाशे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Choropleth Map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प्रवाह / ओघ पद्धतीचे नकाशे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Flow Map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स्तंभ पद्धतीचे नकाशे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Located Bar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घणात पद्धतीचे नकाशे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Density Map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वर्तुळ आलेख नकाशे (</a:t>
            </a:r>
            <a:r>
              <a:rPr b="1" dirty="0" sz="1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Pie Diagram</a:t>
            </a:r>
            <a:r>
              <a:rPr b="1" dirty="0" sz="18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)</a:t>
            </a:r>
            <a:endParaRPr b="1" dirty="0" sz="1800" lang="en-IN" smtClean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14364"/>
          <a:stretch>
            <a:fillRect/>
          </a:stretch>
        </p:blipFill>
        <p:spPr>
          <a:xfrm>
            <a:off x="168099" y="3193959"/>
            <a:ext cx="4242149" cy="3438660"/>
          </a:xfrm>
          <a:prstGeom prst="rect"/>
          <a:ln>
            <a:solidFill>
              <a:schemeClr val="tx1"/>
            </a:solidFill>
          </a:ln>
        </p:spPr>
      </p:pic>
      <p:pic>
        <p:nvPicPr>
          <p:cNvPr id="2097153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4598"/>
          <a:stretch>
            <a:fillRect/>
          </a:stretch>
        </p:blipFill>
        <p:spPr>
          <a:xfrm>
            <a:off x="8461611" y="3193960"/>
            <a:ext cx="3533661" cy="3438659"/>
          </a:xfrm>
          <a:prstGeom prst="rect"/>
          <a:ln>
            <a:solidFill>
              <a:schemeClr val="tx1"/>
            </a:solidFill>
          </a:ln>
        </p:spPr>
      </p:pic>
      <p:pic>
        <p:nvPicPr>
          <p:cNvPr id="209715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68101" y="256696"/>
            <a:ext cx="2834406" cy="2709645"/>
          </a:xfrm>
          <a:prstGeom prst="rect"/>
          <a:ln>
            <a:solidFill>
              <a:schemeClr val="tx1"/>
            </a:solidFill>
          </a:ln>
        </p:spPr>
      </p:pic>
      <p:pic>
        <p:nvPicPr>
          <p:cNvPr id="209715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704765" y="256697"/>
            <a:ext cx="3765051" cy="2709644"/>
          </a:xfrm>
          <a:prstGeom prst="rect"/>
          <a:ln>
            <a:solidFill>
              <a:schemeClr val="tx1"/>
            </a:solidFill>
          </a:ln>
        </p:spPr>
      </p:pic>
      <p:pic>
        <p:nvPicPr>
          <p:cNvPr id="2097156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9630149" y="256697"/>
            <a:ext cx="2365124" cy="2709644"/>
          </a:xfrm>
          <a:prstGeom prst="rect"/>
          <a:ln>
            <a:solidFill>
              <a:schemeClr val="tx1"/>
            </a:solidFill>
          </a:ln>
        </p:spPr>
      </p:pic>
      <p:pic>
        <p:nvPicPr>
          <p:cNvPr id="209715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4666183" y="3193960"/>
            <a:ext cx="3539493" cy="3438659"/>
          </a:xfrm>
          <a:prstGeom prst="rect"/>
          <a:ln>
            <a:solidFill>
              <a:schemeClr val="tx1"/>
            </a:solidFill>
          </a:ln>
        </p:spPr>
      </p:pic>
      <p:sp>
        <p:nvSpPr>
          <p:cNvPr id="1048584" name="TextBox 1"/>
          <p:cNvSpPr txBox="1"/>
          <p:nvPr/>
        </p:nvSpPr>
        <p:spPr>
          <a:xfrm>
            <a:off x="10799374" y="2624305"/>
            <a:ext cx="1195899" cy="7156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Isopleth Map</a:t>
            </a:r>
          </a:p>
        </p:txBody>
      </p:sp>
      <p:sp>
        <p:nvSpPr>
          <p:cNvPr id="1048585" name="TextBox 11"/>
          <p:cNvSpPr txBox="1"/>
          <p:nvPr/>
        </p:nvSpPr>
        <p:spPr>
          <a:xfrm>
            <a:off x="168100" y="2626183"/>
            <a:ext cx="1310185" cy="4235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Located Bar</a:t>
            </a:r>
          </a:p>
        </p:txBody>
      </p:sp>
      <p:sp>
        <p:nvSpPr>
          <p:cNvPr id="1048586" name="TextBox 12"/>
          <p:cNvSpPr txBox="1"/>
          <p:nvPr/>
        </p:nvSpPr>
        <p:spPr>
          <a:xfrm>
            <a:off x="8205677" y="2626183"/>
            <a:ext cx="1195899" cy="7156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Pie Diagram</a:t>
            </a:r>
          </a:p>
        </p:txBody>
      </p:sp>
      <p:sp>
        <p:nvSpPr>
          <p:cNvPr id="1048587" name="TextBox 13"/>
          <p:cNvSpPr txBox="1"/>
          <p:nvPr/>
        </p:nvSpPr>
        <p:spPr>
          <a:xfrm>
            <a:off x="8462214" y="6294065"/>
            <a:ext cx="1336879" cy="7156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Choropleth Map</a:t>
            </a:r>
          </a:p>
        </p:txBody>
      </p:sp>
      <p:sp>
        <p:nvSpPr>
          <p:cNvPr id="1048588" name="TextBox 14"/>
          <p:cNvSpPr txBox="1"/>
          <p:nvPr/>
        </p:nvSpPr>
        <p:spPr>
          <a:xfrm>
            <a:off x="4666184" y="6294065"/>
            <a:ext cx="1195899" cy="4235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Dot Map</a:t>
            </a:r>
          </a:p>
        </p:txBody>
      </p:sp>
      <p:sp>
        <p:nvSpPr>
          <p:cNvPr id="1048589" name="TextBox 15"/>
          <p:cNvSpPr txBox="1"/>
          <p:nvPr/>
        </p:nvSpPr>
        <p:spPr>
          <a:xfrm>
            <a:off x="168100" y="6294065"/>
            <a:ext cx="1195899" cy="4235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Flow Map</a:t>
            </a:r>
          </a:p>
        </p:txBody>
      </p:sp>
      <p:pic>
        <p:nvPicPr>
          <p:cNvPr id="2097158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 cstate="print"/>
          <a:srcRect l="20423" t="3896" r="3022"/>
          <a:stretch>
            <a:fillRect/>
          </a:stretch>
        </p:blipFill>
        <p:spPr>
          <a:xfrm>
            <a:off x="3163986" y="256697"/>
            <a:ext cx="2380446" cy="2706162"/>
          </a:xfrm>
          <a:prstGeom prst="rect"/>
          <a:ln>
            <a:solidFill>
              <a:schemeClr val="tx1"/>
            </a:solidFill>
          </a:ln>
        </p:spPr>
      </p:pic>
      <p:sp>
        <p:nvSpPr>
          <p:cNvPr id="1048590" name="TextBox 16"/>
          <p:cNvSpPr txBox="1"/>
          <p:nvPr/>
        </p:nvSpPr>
        <p:spPr>
          <a:xfrm>
            <a:off x="3157736" y="2624305"/>
            <a:ext cx="1195899" cy="715644"/>
          </a:xfrm>
          <a:prstGeom prst="rect"/>
          <a:solidFill>
            <a:srgbClr val="C00000"/>
          </a:solidFill>
        </p:spPr>
        <p:txBody>
          <a:bodyPr rtlCol="0" wrap="square">
            <a:spAutoFit/>
          </a:bodyPr>
          <a:p>
            <a:pPr algn="ctr"/>
            <a:r>
              <a:rPr dirty="0" sz="16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Density Map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  <a:solidFill>
            <a:srgbClr val="002060"/>
          </a:solidFill>
        </p:spPr>
        <p:txBody>
          <a:bodyPr>
            <a:normAutofit/>
          </a:bodyPr>
          <a:p>
            <a:pPr algn="ctr" indent="-457200" marL="457200">
              <a:buFont typeface="Wingdings" panose="05000000000000000000" pitchFamily="2" charset="2"/>
              <a:buChar char="q"/>
            </a:pPr>
            <a:r>
              <a:rPr dirty="0" sz="3200" lang="mr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लोकसंख्या मनोरा : </a:t>
            </a:r>
            <a:endParaRPr dirty="0" sz="3200" lang="en-IN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98036" y="1501257"/>
            <a:ext cx="8395927" cy="496778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8"/>
          <p:cNvSpPr/>
          <p:nvPr/>
        </p:nvSpPr>
        <p:spPr>
          <a:xfrm>
            <a:off x="154547" y="128789"/>
            <a:ext cx="11861442" cy="6542467"/>
          </a:xfrm>
          <a:prstGeom prst="rect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00" name="Rectangle 4"/>
          <p:cNvSpPr/>
          <p:nvPr/>
        </p:nvSpPr>
        <p:spPr>
          <a:xfrm>
            <a:off x="373487" y="347730"/>
            <a:ext cx="11423561" cy="6130343"/>
          </a:xfrm>
          <a:prstGeom prst="rec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60" name="Picture 3"/>
          <p:cNvPicPr>
            <a:picLocks/>
          </p:cNvPicPr>
          <p:nvPr/>
        </p:nvPicPr>
        <p:blipFill>
          <a:blip xmlns:r="http://schemas.openxmlformats.org/officeDocument/2006/relationships" r:embed="rId1"/>
          <a:srcRect t="31377" b="31377"/>
          <a:stretch>
            <a:fillRect/>
          </a:stretch>
        </p:blipFill>
        <p:spPr>
          <a:xfrm>
            <a:off x="850006" y="772732"/>
            <a:ext cx="10457645" cy="5293217"/>
          </a:xfrm>
          <a:prstGeom prst="rect"/>
        </p:spPr>
      </p:pic>
      <p:sp>
        <p:nvSpPr>
          <p:cNvPr id="1048601" name="TextBox 5"/>
          <p:cNvSpPr txBox="1"/>
          <p:nvPr/>
        </p:nvSpPr>
        <p:spPr>
          <a:xfrm>
            <a:off x="5566466" y="5412090"/>
            <a:ext cx="5444970" cy="66878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Asst. </a:t>
            </a:r>
            <a:r>
              <a:rPr b="1" dirty="0" sz="2800" lang="en-IN" err="1" smtClean="0">
                <a:latin typeface="Aparajita" panose="02020603050405020304" pitchFamily="18" charset="0"/>
                <a:cs typeface="Aparajita" panose="02020603050405020304" pitchFamily="18" charset="0"/>
              </a:rPr>
              <a:t>Prof.</a:t>
            </a:r>
            <a:r>
              <a:rPr b="1" dirty="0" sz="2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 Vishal S. Bhosale</a:t>
            </a:r>
            <a:endParaRPr b="1" dirty="0" sz="28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02" name="Rectangle 7"/>
          <p:cNvSpPr/>
          <p:nvPr/>
        </p:nvSpPr>
        <p:spPr>
          <a:xfrm>
            <a:off x="3013657" y="1880314"/>
            <a:ext cx="5859888" cy="978795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03" name="TextBox 6"/>
          <p:cNvSpPr txBox="1"/>
          <p:nvPr/>
        </p:nvSpPr>
        <p:spPr>
          <a:xfrm>
            <a:off x="4192073" y="1801112"/>
            <a:ext cx="3296991" cy="193865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8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Thank You ….</a:t>
            </a:r>
            <a:endParaRPr dirty="0" sz="48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p14:dur="1500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838200" y="914399"/>
            <a:ext cx="10515600" cy="36576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p>
            <a:pPr algn="ctr">
              <a:lnSpc>
                <a:spcPct val="100000"/>
              </a:lnSpc>
            </a:pPr>
            <a:r>
              <a:rPr dirty="0" sz="40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F.Y.B.A. </a:t>
            </a:r>
            <a:r>
              <a:rPr dirty="0" sz="40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/>
            </a:r>
            <a:br>
              <a:rPr dirty="0" sz="40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dirty="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SEMESTER-I</a:t>
            </a:r>
            <a:r>
              <a:rPr dirty="0" sz="48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/>
            </a:r>
            <a:br>
              <a:rPr dirty="0" sz="48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dirty="0" sz="66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Geography ( Practical )</a:t>
            </a:r>
            <a:r>
              <a:rPr b="1" dirty="0" sz="60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/>
            </a:r>
            <a:br>
              <a:rPr b="1" dirty="0" sz="6000" lang="en-IN" smtClean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b="1" dirty="0" sz="3600" lang="en-IN">
                <a:latin typeface="Aparajita" panose="02020603050405020304" pitchFamily="18" charset="0"/>
                <a:cs typeface="Aparajita" panose="02020603050405020304" pitchFamily="18" charset="0"/>
              </a:rPr>
              <a:t>Y</a:t>
            </a:r>
            <a:r>
              <a:rPr b="1" dirty="0" sz="36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ear : </a:t>
            </a:r>
            <a:r>
              <a:rPr dirty="0" sz="3600" lang="en-IN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2021-22</a:t>
            </a:r>
            <a:endParaRPr dirty="0" sz="3600" lang="en-IN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838200" y="4571999"/>
            <a:ext cx="10515600" cy="1604963"/>
          </a:xfr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anchor="ctr"/>
          <a:p>
            <a:pPr algn="r" indent="0" marL="0">
              <a:buNone/>
            </a:pPr>
            <a:r>
              <a:rPr dirty="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b="1" dirty="0" sz="32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- Asst. </a:t>
            </a:r>
            <a:r>
              <a:rPr b="1" dirty="0" sz="3200" lang="en-IN" err="1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Prof.</a:t>
            </a:r>
            <a:r>
              <a:rPr b="1" dirty="0" sz="32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Vishal S. Bhosale</a:t>
            </a:r>
            <a:endParaRPr b="1" dirty="0" sz="3200" lang="en-IN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097163" name="Picture 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84132" y="1133340"/>
            <a:ext cx="1503777" cy="1506828"/>
          </a:xfrm>
          <a:prstGeom prst="rect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62282"/>
          </a:xfrm>
        </p:spPr>
        <p:txBody>
          <a:bodyPr/>
          <a:p>
            <a:r>
              <a:rPr b="1" dirty="0" lang="en-IN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UNIT - V</a:t>
            </a:r>
            <a:endParaRPr b="1" dirty="0" lang="en-IN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2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1723"/>
          </a:xfrm>
        </p:spPr>
        <p:txBody>
          <a:bodyPr>
            <a:noAutofit/>
          </a:bodyPr>
          <a:p>
            <a:r>
              <a:rPr b="1" dirty="0" sz="6000" lang="mr-IN" smtClean="0">
                <a:solidFill>
                  <a:schemeClr val="accent6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प्रात्याक्षिक</a:t>
            </a:r>
            <a:r>
              <a:rPr b="1" dirty="0" sz="6000" lang="mr-IN" smtClean="0">
                <a:solidFill>
                  <a:schemeClr val="accent6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b="1" dirty="0" sz="6000" lang="en-IN" smtClean="0">
                <a:solidFill>
                  <a:schemeClr val="accent6">
                    <a:lumMod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(PRACTICAL)</a:t>
            </a:r>
            <a:endParaRPr b="1" dirty="0" sz="6000" lang="en-IN">
              <a:solidFill>
                <a:schemeClr val="accent6">
                  <a:lumMod val="50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  <a:solidFill>
            <a:srgbClr val="002060"/>
          </a:solidFill>
        </p:spPr>
        <p:txBody>
          <a:bodyPr>
            <a:normAutofit/>
          </a:bodyPr>
          <a:p>
            <a:pPr algn="ctr" indent="-571500" marL="571500">
              <a:buFont typeface="Wingdings" panose="05000000000000000000" pitchFamily="2" charset="2"/>
              <a:buChar char="q"/>
            </a:pPr>
            <a:r>
              <a:rPr b="1" dirty="0" sz="3200" lang="mr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: व्याख्या, घटक, प्रकार आणि महत्व </a:t>
            </a:r>
            <a:r>
              <a:rPr b="1" dirty="0" sz="32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</a:t>
            </a:r>
            <a:endParaRPr b="1" dirty="0" sz="3200" lang="en-IN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69"/>
          </a:xfrm>
        </p:spPr>
        <p:txBody>
          <a:bodyPr/>
          <a:p>
            <a:pPr indent="0" marL="0">
              <a:buNone/>
            </a:pP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प्रस्तावना : </a:t>
            </a:r>
          </a:p>
          <a:p>
            <a:pPr indent="0" marL="0">
              <a:buNone/>
            </a:pPr>
            <a:r>
              <a:rPr b="1" dirty="0" sz="2400" lang="mr-IN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भूगोल शास्त्रात नकाशांना फार महत्व आहे. पृथ्वीवरील विविध घटकांचे स्थान , क्षेत्रफळ,  विविध घटकांचे वितरण, तुलनात्मक अध्ययन , दोन ठिकाणांचे मापन, दिशा निर्देशन आशा सर्व दृष्टिकोनातून नकशांना फार महत्व आहे.</a:t>
            </a:r>
          </a:p>
          <a:p>
            <a:pPr indent="0" marL="0">
              <a:buNone/>
            </a:pPr>
            <a:endParaRPr dirty="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व्याख्या </a:t>
            </a:r>
            <a:r>
              <a:rPr b="1" dirty="0" lang="en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  <a:endParaRPr b="1" dirty="0" lang="en-IN" u="sng" smtClean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buNone/>
            </a:pPr>
            <a:r>
              <a:rPr dirty="0" lang="en-IN"/>
              <a:t>	</a:t>
            </a:r>
            <a:r>
              <a:rPr b="1"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“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म्हणजे संपूर्ण जगाचा किंवा एखाद्या विशिष्ट भागाचा प्रमाणबद्ध कागदावर किंवा सपाट पृष्ठ भागावर काढलेला आराखडा किंवा आकृति होय.</a:t>
            </a:r>
            <a:r>
              <a:rPr b="1"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”</a:t>
            </a:r>
            <a:endParaRPr b="1" dirty="0" sz="24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6168980"/>
          </a:xfrm>
        </p:spPr>
        <p:txBody>
          <a:bodyPr anchor="ctr">
            <a:normAutofit fontScale="75000" lnSpcReduction="20000"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b="1" dirty="0" lang="mr-IN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नकाशांचे घटक : </a:t>
            </a:r>
          </a:p>
          <a:p>
            <a:pPr indent="0" marL="0">
              <a:lnSpc>
                <a:spcPct val="15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	नकाशांचे घटक पुढील प्रमाणे –</a:t>
            </a:r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शीर्षक व उपशीर्षक ( प्रदेश )  </a:t>
            </a:r>
            <a:endParaRPr b="1" sz="2666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प्रमाण </a:t>
            </a:r>
            <a:endParaRPr b="1" sz="2666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solidFill>
                  <a:srgbClr val="E703CC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प्रक्षेपण </a:t>
            </a:r>
            <a:endParaRPr b="1" sz="2666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सूची </a:t>
            </a:r>
            <a:endParaRPr b="1" sz="2666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दिशा </a:t>
            </a:r>
            <a:endParaRPr b="1" sz="2666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तंत्र </a:t>
            </a:r>
            <a:endParaRPr b="1" sz="2666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666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सांकेतिक चिन्हे व खुणा </a:t>
            </a:r>
            <a:endParaRPr b="1" sz="2666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64775" y="201574"/>
            <a:ext cx="9635321" cy="6656426"/>
          </a:xfrm>
          <a:prstGeom prst="rect"/>
        </p:spPr>
      </p:pic>
      <p:sp>
        <p:nvSpPr>
          <p:cNvPr id="1048628" name="Rectangle 4"/>
          <p:cNvSpPr/>
          <p:nvPr/>
        </p:nvSpPr>
        <p:spPr>
          <a:xfrm>
            <a:off x="150125" y="354842"/>
            <a:ext cx="1214650" cy="99401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नकाशा शीर्षक / ठिकाण </a:t>
            </a:r>
            <a:endParaRPr dirty="0" lang="en-IN"/>
          </a:p>
        </p:txBody>
      </p:sp>
      <p:sp>
        <p:nvSpPr>
          <p:cNvPr id="1048629" name="Rectangle 5"/>
          <p:cNvSpPr/>
          <p:nvPr/>
        </p:nvSpPr>
        <p:spPr>
          <a:xfrm>
            <a:off x="11000095" y="916675"/>
            <a:ext cx="1053151" cy="69603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दिशा दर्शक</a:t>
            </a:r>
            <a:endParaRPr dirty="0" lang="en-IN"/>
          </a:p>
        </p:txBody>
      </p:sp>
      <p:sp>
        <p:nvSpPr>
          <p:cNvPr id="1048630" name="Rectangle 6"/>
          <p:cNvSpPr/>
          <p:nvPr/>
        </p:nvSpPr>
        <p:spPr>
          <a:xfrm>
            <a:off x="11000095" y="4637963"/>
            <a:ext cx="1053151" cy="69603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नकाशा सूची </a:t>
            </a:r>
            <a:endParaRPr dirty="0" lang="en-IN"/>
          </a:p>
        </p:txBody>
      </p:sp>
      <p:sp>
        <p:nvSpPr>
          <p:cNvPr id="1048631" name="Rectangle 8"/>
          <p:cNvSpPr/>
          <p:nvPr/>
        </p:nvSpPr>
        <p:spPr>
          <a:xfrm>
            <a:off x="150125" y="5982270"/>
            <a:ext cx="1214650" cy="69603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नकाशा प्रमाण</a:t>
            </a:r>
            <a:endParaRPr dirty="0" lang="en-IN"/>
          </a:p>
        </p:txBody>
      </p:sp>
      <p:sp>
        <p:nvSpPr>
          <p:cNvPr id="1048632" name="Rectangle 9"/>
          <p:cNvSpPr/>
          <p:nvPr/>
        </p:nvSpPr>
        <p:spPr>
          <a:xfrm>
            <a:off x="150125" y="3865458"/>
            <a:ext cx="1214650" cy="69603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नकाशा तंत्र</a:t>
            </a:r>
            <a:endParaRPr dirty="0" lang="en-IN"/>
          </a:p>
        </p:txBody>
      </p:sp>
      <p:sp>
        <p:nvSpPr>
          <p:cNvPr id="1048633" name="Rectangle 10"/>
          <p:cNvSpPr/>
          <p:nvPr/>
        </p:nvSpPr>
        <p:spPr>
          <a:xfrm>
            <a:off x="150125" y="2048899"/>
            <a:ext cx="1214650" cy="69603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नकाशा विषय</a:t>
            </a:r>
            <a:endParaRPr dirty="0" lang="en-IN"/>
          </a:p>
        </p:txBody>
      </p:sp>
      <p:cxnSp>
        <p:nvCxnSpPr>
          <p:cNvPr id="3145736" name="Straight Arrow Connector 15"/>
          <p:cNvCxnSpPr>
            <a:cxnSpLocks/>
          </p:cNvCxnSpPr>
          <p:nvPr/>
        </p:nvCxnSpPr>
        <p:spPr>
          <a:xfrm flipH="1" flipV="1">
            <a:off x="10263116" y="4991398"/>
            <a:ext cx="747725" cy="1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7" name="Straight Arrow Connector 16"/>
          <p:cNvCxnSpPr>
            <a:cxnSpLocks/>
            <a:stCxn id="1048631" idx="3"/>
          </p:cNvCxnSpPr>
          <p:nvPr/>
        </p:nvCxnSpPr>
        <p:spPr>
          <a:xfrm>
            <a:off x="1364775" y="6330288"/>
            <a:ext cx="2838735" cy="0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8" name="Straight Arrow Connector 20"/>
          <p:cNvCxnSpPr>
            <a:cxnSpLocks/>
          </p:cNvCxnSpPr>
          <p:nvPr/>
        </p:nvCxnSpPr>
        <p:spPr>
          <a:xfrm>
            <a:off x="1364775" y="4235355"/>
            <a:ext cx="1419367" cy="0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39" name="Straight Arrow Connector 22"/>
          <p:cNvCxnSpPr>
            <a:cxnSpLocks/>
          </p:cNvCxnSpPr>
          <p:nvPr/>
        </p:nvCxnSpPr>
        <p:spPr>
          <a:xfrm flipV="1">
            <a:off x="1367048" y="1446663"/>
            <a:ext cx="830242" cy="602236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40" name="Straight Arrow Connector 24"/>
          <p:cNvCxnSpPr>
            <a:cxnSpLocks/>
            <a:stCxn id="1048628" idx="3"/>
          </p:cNvCxnSpPr>
          <p:nvPr/>
        </p:nvCxnSpPr>
        <p:spPr>
          <a:xfrm flipV="1">
            <a:off x="1364775" y="848139"/>
            <a:ext cx="941697" cy="3711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634" name="TextBox 31"/>
          <p:cNvSpPr txBox="1"/>
          <p:nvPr/>
        </p:nvSpPr>
        <p:spPr>
          <a:xfrm>
            <a:off x="8958304" y="6246474"/>
            <a:ext cx="1678674" cy="454278"/>
          </a:xfrm>
          <a:prstGeom prst="rect"/>
          <a:solidFill>
            <a:schemeClr val="accent4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pPr algn="ctr"/>
            <a:r>
              <a:rPr dirty="0" lang="en-IN" smtClean="0"/>
              <a:t>1cm = 25km</a:t>
            </a:r>
            <a:endParaRPr dirty="0" lang="en-IN"/>
          </a:p>
        </p:txBody>
      </p:sp>
      <p:pic>
        <p:nvPicPr>
          <p:cNvPr id="2097165" name="Picture 3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4711" t="20285" r="23335" b="29242"/>
          <a:stretch>
            <a:fillRect/>
          </a:stretch>
        </p:blipFill>
        <p:spPr>
          <a:xfrm>
            <a:off x="9171295" y="1228724"/>
            <a:ext cx="914400" cy="956655"/>
          </a:xfrm>
          <a:prstGeom prst="rect"/>
        </p:spPr>
      </p:pic>
      <p:cxnSp>
        <p:nvCxnSpPr>
          <p:cNvPr id="3145741" name="Straight Arrow Connector 12"/>
          <p:cNvCxnSpPr>
            <a:cxnSpLocks/>
          </p:cNvCxnSpPr>
          <p:nvPr/>
        </p:nvCxnSpPr>
        <p:spPr>
          <a:xfrm flipH="1" flipV="1">
            <a:off x="10025248" y="1264693"/>
            <a:ext cx="972914" cy="2274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635" name="TextBox 35"/>
          <p:cNvSpPr txBox="1"/>
          <p:nvPr/>
        </p:nvSpPr>
        <p:spPr>
          <a:xfrm>
            <a:off x="4769891" y="3725840"/>
            <a:ext cx="532263" cy="45427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IN" smtClean="0"/>
              <a:t>PO</a:t>
            </a:r>
            <a:endParaRPr b="1" dirty="0" lang="en-IN"/>
          </a:p>
        </p:txBody>
      </p:sp>
      <p:sp>
        <p:nvSpPr>
          <p:cNvPr id="1048636" name="Isosceles Triangle 36"/>
          <p:cNvSpPr/>
          <p:nvPr/>
        </p:nvSpPr>
        <p:spPr>
          <a:xfrm>
            <a:off x="5001903" y="2391830"/>
            <a:ext cx="388963" cy="353105"/>
          </a:xfrm>
          <a:prstGeom prst="triangle"/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7" name="Isosceles Triangle 38"/>
          <p:cNvSpPr/>
          <p:nvPr/>
        </p:nvSpPr>
        <p:spPr>
          <a:xfrm>
            <a:off x="7083188" y="3317248"/>
            <a:ext cx="272956" cy="212539"/>
          </a:xfrm>
          <a:prstGeom prst="triangle"/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8" name="Rectangle 39"/>
          <p:cNvSpPr/>
          <p:nvPr/>
        </p:nvSpPr>
        <p:spPr>
          <a:xfrm>
            <a:off x="7096836" y="3529788"/>
            <a:ext cx="245660" cy="196052"/>
          </a:xfrm>
          <a:prstGeom prst="rect"/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39" name="Rectangle 41"/>
          <p:cNvSpPr/>
          <p:nvPr/>
        </p:nvSpPr>
        <p:spPr>
          <a:xfrm>
            <a:off x="11010841" y="2606723"/>
            <a:ext cx="1053151" cy="1001460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mr-IN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सांकेतिक चिन्हे व खुणा</a:t>
            </a:r>
            <a:endParaRPr dirty="0" lang="en-IN"/>
          </a:p>
        </p:txBody>
      </p:sp>
      <p:cxnSp>
        <p:nvCxnSpPr>
          <p:cNvPr id="3145742" name="Straight Arrow Connector 42"/>
          <p:cNvCxnSpPr>
            <a:cxnSpLocks/>
          </p:cNvCxnSpPr>
          <p:nvPr/>
        </p:nvCxnSpPr>
        <p:spPr>
          <a:xfrm flipH="1" flipV="1">
            <a:off x="7888406" y="3220872"/>
            <a:ext cx="3115128" cy="4871"/>
          </a:xfrm>
          <a:prstGeom prst="straightConnector1"/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8640" name="Oval 45"/>
          <p:cNvSpPr/>
          <p:nvPr/>
        </p:nvSpPr>
        <p:spPr>
          <a:xfrm>
            <a:off x="4769891" y="2159818"/>
            <a:ext cx="852986" cy="852564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1" name="Oval 46"/>
          <p:cNvSpPr/>
          <p:nvPr/>
        </p:nvSpPr>
        <p:spPr>
          <a:xfrm>
            <a:off x="6779525" y="3120031"/>
            <a:ext cx="852986" cy="852564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43" name="Straight Connector 56"/>
          <p:cNvCxnSpPr>
            <a:cxnSpLocks/>
          </p:cNvCxnSpPr>
          <p:nvPr/>
        </p:nvCxnSpPr>
        <p:spPr>
          <a:xfrm>
            <a:off x="5557480" y="2784564"/>
            <a:ext cx="1266399" cy="638953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2" name="Oval 61"/>
          <p:cNvSpPr/>
          <p:nvPr/>
        </p:nvSpPr>
        <p:spPr>
          <a:xfrm>
            <a:off x="4574840" y="3429152"/>
            <a:ext cx="852986" cy="852564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cxnSp>
        <p:nvCxnSpPr>
          <p:cNvPr id="3145744" name="Straight Connector 63"/>
          <p:cNvCxnSpPr>
            <a:cxnSpLocks/>
            <a:endCxn id="1048642" idx="7"/>
          </p:cNvCxnSpPr>
          <p:nvPr/>
        </p:nvCxnSpPr>
        <p:spPr>
          <a:xfrm flipH="1">
            <a:off x="5302909" y="3035279"/>
            <a:ext cx="732814" cy="518728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45634"/>
          </a:xfrm>
        </p:spPr>
        <p:txBody>
          <a:bodyPr>
            <a:normAutofit fontScale="90000"/>
          </a:bodyPr>
          <a:p>
            <a:pPr indent="-571500" marL="571500">
              <a:buFont typeface="Wingdings" panose="05000000000000000000" pitchFamily="2" charset="2"/>
              <a:buChar char="q"/>
            </a:pPr>
            <a:r>
              <a:rPr b="1" dirty="0" sz="320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नकाशांचे  प्रकार : </a:t>
            </a:r>
            <a:endParaRPr dirty="0" sz="32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52" name="Text Placeholder 3"/>
          <p:cNvSpPr>
            <a:spLocks noGrp="1"/>
          </p:cNvSpPr>
          <p:nvPr>
            <p:ph type="body" idx="1"/>
          </p:nvPr>
        </p:nvSpPr>
        <p:spPr>
          <a:xfrm>
            <a:off x="839788" y="1053359"/>
            <a:ext cx="5157787" cy="823912"/>
          </a:xfrm>
          <a:ln>
            <a:solidFill>
              <a:schemeClr val="tx1"/>
            </a:solidFill>
          </a:ln>
        </p:spPr>
        <p:txBody>
          <a:bodyPr anchor="ctr"/>
          <a:p>
            <a:pPr algn="ctr"/>
            <a:r>
              <a:rPr dirty="0" lang="mr-IN">
                <a:latin typeface="Aparajita" panose="02020603050405020304" pitchFamily="18" charset="0"/>
                <a:cs typeface="Aparajita" panose="02020603050405020304" pitchFamily="18" charset="0"/>
              </a:rPr>
              <a:t>नैसर्गिक </a:t>
            </a:r>
            <a:r>
              <a:rPr dirty="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नकाशे किंवा प्राकृतिक नकाशे  </a:t>
            </a:r>
            <a:endParaRPr dirty="0" lang="mr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5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019870"/>
            <a:ext cx="5157787" cy="4517408"/>
          </a:xfrm>
          <a:ln>
            <a:solidFill>
              <a:schemeClr val="tx1"/>
            </a:solidFill>
          </a:ln>
        </p:spPr>
        <p:txBody>
          <a:bodyPr anchor="ctr" numCol="1">
            <a:normAutofit fontScale="62500" lnSpcReduction="20000"/>
          </a:bodyPr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उठाव दर्शक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भूशास्त्रीय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खगोलीय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हवामान दर्शक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सागरी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मृदा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जलप्रणाली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वनस्पति नकाशे </a:t>
            </a:r>
            <a:endParaRPr b="1" dirty="0" sz="2400" lang="mr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5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53359"/>
            <a:ext cx="5183188" cy="823912"/>
          </a:xfrm>
          <a:ln>
            <a:solidFill>
              <a:schemeClr val="tx1"/>
            </a:solidFill>
          </a:ln>
        </p:spPr>
        <p:txBody>
          <a:bodyPr anchor="ctr"/>
          <a:p>
            <a:pPr algn="ctr"/>
            <a:r>
              <a:rPr dirty="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सांस्कृतिक किंवा मानवनिर्मित नकाशे </a:t>
            </a:r>
            <a:endParaRPr dirty="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5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19870"/>
            <a:ext cx="5183188" cy="4517408"/>
          </a:xfrm>
          <a:ln>
            <a:solidFill>
              <a:schemeClr val="tx1"/>
            </a:solidFill>
          </a:ln>
        </p:spPr>
        <p:txBody>
          <a:bodyPr>
            <a:normAutofit fontScale="70000" lnSpcReduction="10000"/>
          </a:bodyPr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लोकसंख्या नकाशे </a:t>
            </a:r>
            <a:endParaRPr b="1"/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आर्थिक नकाशे </a:t>
            </a:r>
            <a:endParaRPr b="1"/>
          </a:p>
          <a:p>
            <a:pPr indent="-457200" marL="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सामाजिक नकाशे </a:t>
            </a:r>
            <a:endParaRPr b="1"/>
          </a:p>
          <a:p>
            <a:pPr indent="-457200" marL="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राजकीय नकाशे </a:t>
            </a:r>
            <a:endParaRPr b="1"/>
          </a:p>
          <a:p>
            <a:pPr indent="-457200" marL="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ऐतिहासिक नकाशे </a:t>
            </a:r>
            <a:endParaRPr b="1"/>
          </a:p>
          <a:p>
            <a:pPr indent="-457200" marL="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वाहतूक नकाशे </a:t>
            </a:r>
            <a:endParaRPr b="1"/>
          </a:p>
          <a:p>
            <a:pPr indent="-457200" marL="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औद्योगिक नकाशे </a:t>
            </a:r>
            <a:endParaRPr b="1"/>
          </a:p>
          <a:p>
            <a:pPr indent="-457200" marL="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b="1" dirty="0" sz="20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वितरण नकाशे 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6168980"/>
          </a:xfrm>
        </p:spPr>
        <p:txBody>
          <a:bodyPr anchor="ctr">
            <a:normAutofit fontScale="62500" lnSpcReduction="10000"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b="1" dirty="0" lang="mr-IN" smtClean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नकाशांचे महत्व : </a:t>
            </a:r>
            <a:endParaRPr b="1"/>
          </a:p>
          <a:p>
            <a:pPr indent="0" marL="0">
              <a:lnSpc>
                <a:spcPct val="150000"/>
              </a:lnSpc>
              <a:buNone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	नकाशांचे महत्व पुढील प्रमाणे –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विद्यार्थी, शिक्षक व संशोधक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शासकीय अधिकारी, कर्मचारी 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सरकारी-खाजगी बहुउद्देशीय प्रकल्प 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पर्यटन / मनोरंजन  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संरक्षण - सैन्य दल, हवाई दल, नौसेना 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आपत्ति व्यवस्थापन 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सीमा निर्धारण </a:t>
            </a:r>
            <a:endParaRPr b="1"/>
          </a:p>
          <a:p>
            <a:pPr indent="-457200" marL="457200">
              <a:lnSpc>
                <a:spcPct val="150000"/>
              </a:lnSpc>
              <a:buFont typeface="+mj-lt"/>
              <a:buAutoNum type="arabicPeriod"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माहितीचा स्त्रोत</a:t>
            </a:r>
            <a:endParaRPr b="1" dirty="0" sz="2400" lang="mr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  <a:solidFill>
            <a:srgbClr val="002060"/>
          </a:solidFill>
        </p:spPr>
        <p:txBody>
          <a:bodyPr>
            <a:normAutofit/>
          </a:bodyPr>
          <a:p>
            <a:pPr algn="ctr" indent="-571500" marL="571500">
              <a:buFont typeface="Wingdings" panose="05000000000000000000" pitchFamily="2" charset="2"/>
              <a:buChar char="q"/>
            </a:pPr>
            <a:r>
              <a:rPr b="1" dirty="0" sz="3200" lang="mr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नकाशा प्रमाण : व्याख्या व प्रकार </a:t>
            </a:r>
            <a:r>
              <a:rPr b="1" dirty="0" sz="3200" lang="en-IN" smtClean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</a:t>
            </a:r>
            <a:endParaRPr b="1" dirty="0" sz="3200" lang="en-IN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995080"/>
          </a:xfrm>
        </p:spPr>
        <p:txBody>
          <a:bodyPr>
            <a:normAutofit fontScale="95833" lnSpcReduction="20000"/>
          </a:bodyPr>
          <a:p>
            <a:pPr indent="0" marL="0">
              <a:buNone/>
            </a:pP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प्रस्तावना : </a:t>
            </a:r>
          </a:p>
          <a:p>
            <a:pPr indent="0" marL="0">
              <a:lnSpc>
                <a:spcPct val="100000"/>
              </a:lnSpc>
              <a:buNone/>
            </a:pPr>
            <a:r>
              <a:rPr b="1" dirty="0" sz="2400" lang="mr-IN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भूगोल शास्त्रात नकाशांना फार महत्व आहे. पृथ्वीवरील विविध घटकांमधील अंतर अथवा  दोन </a:t>
            </a:r>
          </a:p>
          <a:p>
            <a:pPr indent="0" marL="0">
              <a:lnSpc>
                <a:spcPct val="100000"/>
              </a:lnSpc>
              <a:buNone/>
            </a:pPr>
            <a:r>
              <a:rPr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ठिकाणांचे मापन नकाशांच्या मदतीने सहज करता येते. म्हणून नकाशा प्रमाणास विशेष महत्व आहे.</a:t>
            </a:r>
            <a:endParaRPr altLang="en-US" lang="zh-CN"/>
          </a:p>
          <a:p>
            <a:pPr indent="0" marL="0">
              <a:lnSpc>
                <a:spcPct val="100000"/>
              </a:lnSpc>
              <a:buNone/>
            </a:pPr>
            <a:endParaRPr dirty="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b="1" dirty="0" lang="mr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व्याख्या </a:t>
            </a:r>
            <a:r>
              <a:rPr b="1" dirty="0" lang="en-IN" u="sng" smtClean="0">
                <a:solidFill>
                  <a:srgbClr val="C0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  <a:endParaRPr b="1" dirty="0" lang="en-IN" u="sng" smtClean="0">
              <a:solidFill>
                <a:srgbClr val="C0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00000"/>
              </a:lnSpc>
              <a:buNone/>
            </a:pPr>
            <a:r>
              <a:rPr dirty="0" lang="en-IN"/>
              <a:t>	</a:t>
            </a:r>
            <a:r>
              <a:rPr b="1"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“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वरील दोन बिंदूतील किंवा दोन ठिकाणांतील अंतर व त्याच दोन बिंदूतील किंवा दोन</a:t>
            </a:r>
            <a:endParaRPr b="1"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00000"/>
              </a:lnSpc>
              <a:buNone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ठिकाणांतील प्रत्यक्ष जमिनीवरील अंतर यांच्या गुणोत्तरास नकाशा प्रमाण असे म्हणतात .</a:t>
            </a:r>
            <a:r>
              <a:rPr b="1" dirty="0" sz="2400" lang="en-IN" smtClean="0">
                <a:latin typeface="Aparajita" panose="02020603050405020304" pitchFamily="18" charset="0"/>
                <a:cs typeface="Aparajita" panose="02020603050405020304" pitchFamily="18" charset="0"/>
              </a:rPr>
              <a:t>”</a:t>
            </a:r>
            <a:endParaRPr b="1"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00000"/>
              </a:lnSpc>
              <a:buNone/>
            </a:pPr>
            <a:endParaRPr b="1" dirty="0" sz="2400" lang="mr-IN" smtClean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indent="0" marL="0">
              <a:lnSpc>
                <a:spcPct val="100000"/>
              </a:lnSpc>
              <a:buNone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सूत्र : 		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नकाशा वरील दोन बिंदूतील अंतर</a:t>
            </a:r>
            <a:endParaRPr altLang="en-US" lang="zh-CN"/>
          </a:p>
          <a:p>
            <a:pPr indent="0" marL="0">
              <a:lnSpc>
                <a:spcPct val="100000"/>
              </a:lnSpc>
              <a:buNone/>
            </a:pP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endParaRPr altLang="en-US" lang="zh-CN"/>
          </a:p>
          <a:p>
            <a:pPr indent="0" marL="0">
              <a:lnSpc>
                <a:spcPct val="100000"/>
              </a:lnSpc>
              <a:buNone/>
            </a:pPr>
            <a:r>
              <a:rPr b="1" dirty="0" sz="2400" lang="mr-IN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altLang="mr-IN" b="1" dirty="0" sz="2400" lang="en-US" smtClean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 </a:t>
            </a:r>
            <a:r>
              <a:rPr b="1" dirty="0" sz="2400" lang="mr-IN" smtClean="0">
                <a:latin typeface="Aparajita" panose="02020603050405020304" pitchFamily="18" charset="0"/>
                <a:cs typeface="Aparajita" panose="02020603050405020304" pitchFamily="18" charset="0"/>
              </a:rPr>
              <a:t> त्याच दोन बिंदूतील प्रत्यक्ष जमिनीवरील अंतर </a:t>
            </a:r>
            <a:endParaRPr b="1" dirty="0" sz="2400" lang="en-IN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cxnSp>
        <p:nvCxnSpPr>
          <p:cNvPr id="3145745" name="Straight Connector 4"/>
          <p:cNvCxnSpPr>
            <a:cxnSpLocks/>
          </p:cNvCxnSpPr>
          <p:nvPr/>
        </p:nvCxnSpPr>
        <p:spPr>
          <a:xfrm>
            <a:off x="2920621" y="5909481"/>
            <a:ext cx="4788000" cy="0"/>
          </a:xfrm>
          <a:prstGeom prst="line"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Microsoft account</dc:creator>
  <cp:lastModifiedBy>Microsoft account</cp:lastModifiedBy>
  <dcterms:created xsi:type="dcterms:W3CDTF">2022-01-07T13:15:55Z</dcterms:created>
  <dcterms:modified xsi:type="dcterms:W3CDTF">2022-01-17T02:15:56Z</dcterms:modified>
</cp:coreProperties>
</file>